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7" r:id="rId4"/>
    <p:sldId id="258" r:id="rId5"/>
    <p:sldId id="259" r:id="rId6"/>
    <p:sldId id="268" r:id="rId7"/>
    <p:sldId id="261" r:id="rId8"/>
    <p:sldId id="262" r:id="rId9"/>
    <p:sldId id="277" r:id="rId10"/>
    <p:sldId id="279" r:id="rId11"/>
    <p:sldId id="281" r:id="rId12"/>
    <p:sldId id="273" r:id="rId13"/>
    <p:sldId id="260" r:id="rId14"/>
    <p:sldId id="266" r:id="rId15"/>
    <p:sldId id="272" r:id="rId16"/>
    <p:sldId id="274" r:id="rId17"/>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5C1E2-90E7-46A1-86CA-C998EF930AD9}" v="1" dt="2022-09-27T12:23:50.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lloran, Bob" userId="901b1026-81ad-466b-88a8-3cc78e2bed02" providerId="ADAL" clId="{9E45C1E2-90E7-46A1-86CA-C998EF930AD9}"/>
    <pc:docChg chg="custSel modSld">
      <pc:chgData name="O'Halloran, Bob" userId="901b1026-81ad-466b-88a8-3cc78e2bed02" providerId="ADAL" clId="{9E45C1E2-90E7-46A1-86CA-C998EF930AD9}" dt="2022-09-27T13:57:19.948" v="158" actId="2"/>
      <pc:docMkLst>
        <pc:docMk/>
      </pc:docMkLst>
      <pc:sldChg chg="modSp mod">
        <pc:chgData name="O'Halloran, Bob" userId="901b1026-81ad-466b-88a8-3cc78e2bed02" providerId="ADAL" clId="{9E45C1E2-90E7-46A1-86CA-C998EF930AD9}" dt="2022-09-26T18:10:12.580" v="16" actId="20577"/>
        <pc:sldMkLst>
          <pc:docMk/>
          <pc:sldMk cId="1943367151" sldId="257"/>
        </pc:sldMkLst>
        <pc:spChg chg="mod">
          <ac:chgData name="O'Halloran, Bob" userId="901b1026-81ad-466b-88a8-3cc78e2bed02" providerId="ADAL" clId="{9E45C1E2-90E7-46A1-86CA-C998EF930AD9}" dt="2022-09-26T18:10:12.580" v="16" actId="20577"/>
          <ac:spMkLst>
            <pc:docMk/>
            <pc:sldMk cId="1943367151" sldId="257"/>
            <ac:spMk id="2" creationId="{562C1107-8E45-48EE-A542-8CE6926A90BD}"/>
          </ac:spMkLst>
        </pc:spChg>
      </pc:sldChg>
      <pc:sldChg chg="modSp mod">
        <pc:chgData name="O'Halloran, Bob" userId="901b1026-81ad-466b-88a8-3cc78e2bed02" providerId="ADAL" clId="{9E45C1E2-90E7-46A1-86CA-C998EF930AD9}" dt="2022-09-27T13:57:04.301" v="157" actId="5793"/>
        <pc:sldMkLst>
          <pc:docMk/>
          <pc:sldMk cId="3711916996" sldId="258"/>
        </pc:sldMkLst>
        <pc:spChg chg="mod">
          <ac:chgData name="O'Halloran, Bob" userId="901b1026-81ad-466b-88a8-3cc78e2bed02" providerId="ADAL" clId="{9E45C1E2-90E7-46A1-86CA-C998EF930AD9}" dt="2022-09-27T13:57:04.301" v="157" actId="5793"/>
          <ac:spMkLst>
            <pc:docMk/>
            <pc:sldMk cId="3711916996" sldId="258"/>
            <ac:spMk id="2" creationId="{1C99AD4E-8EFB-40DA-A08A-929690CEDDCB}"/>
          </ac:spMkLst>
        </pc:spChg>
        <pc:spChg chg="mod">
          <ac:chgData name="O'Halloran, Bob" userId="901b1026-81ad-466b-88a8-3cc78e2bed02" providerId="ADAL" clId="{9E45C1E2-90E7-46A1-86CA-C998EF930AD9}" dt="2022-09-27T12:23:33.106" v="148" actId="6549"/>
          <ac:spMkLst>
            <pc:docMk/>
            <pc:sldMk cId="3711916996" sldId="258"/>
            <ac:spMk id="3" creationId="{786F2B65-AFC8-46E2-9446-49C60780FFBD}"/>
          </ac:spMkLst>
        </pc:spChg>
      </pc:sldChg>
      <pc:sldChg chg="modSp mod">
        <pc:chgData name="O'Halloran, Bob" userId="901b1026-81ad-466b-88a8-3cc78e2bed02" providerId="ADAL" clId="{9E45C1E2-90E7-46A1-86CA-C998EF930AD9}" dt="2022-09-27T13:57:19.948" v="158" actId="2"/>
        <pc:sldMkLst>
          <pc:docMk/>
          <pc:sldMk cId="4161290034" sldId="267"/>
        </pc:sldMkLst>
        <pc:spChg chg="mod">
          <ac:chgData name="O'Halloran, Bob" userId="901b1026-81ad-466b-88a8-3cc78e2bed02" providerId="ADAL" clId="{9E45C1E2-90E7-46A1-86CA-C998EF930AD9}" dt="2022-09-27T13:57:19.948" v="158" actId="2"/>
          <ac:spMkLst>
            <pc:docMk/>
            <pc:sldMk cId="4161290034" sldId="267"/>
            <ac:spMk id="3" creationId="{40C4DFF7-815A-4495-A2D3-6D8850335A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073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9/27/2022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11732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86520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24260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0434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9/27/2022</a:t>
            </a:fld>
            <a:endParaRPr lang="en-US" dirty="0"/>
          </a:p>
        </p:txBody>
      </p:sp>
      <p:sp>
        <p:nvSpPr>
          <p:cNvPr id="4"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70205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9/27/2022</a:t>
            </a:fld>
            <a:endParaRPr lang="en-US" dirty="0"/>
          </a:p>
        </p:txBody>
      </p:sp>
      <p:sp>
        <p:nvSpPr>
          <p:cNvPr id="4"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26835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034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996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D162C4-EDD9-4389-A98B-B87ECEA2A816}"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397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9/27/2022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772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9/27/2022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553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9/27/2022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842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smtClean="0"/>
              <a:t>9/27/2022</a:t>
            </a:fld>
            <a:endParaRPr lang="en-US" dirty="0"/>
          </a:p>
        </p:txBody>
      </p:sp>
      <p:sp>
        <p:nvSpPr>
          <p:cNvPr id="5" name="Footer Placeholder 3"/>
          <p:cNvSpPr>
            <a:spLocks noGrp="1"/>
          </p:cNvSpPr>
          <p:nvPr>
            <p:ph type="ftr" sz="quarter" idx="11"/>
          </p:nvPr>
        </p:nvSpPr>
        <p:spPr/>
        <p:txBody>
          <a:bodyPr/>
          <a:lstStyle/>
          <a:p>
            <a:r>
              <a:rPr lang="en-US" dirty="0"/>
              <a:t>
              </a:t>
            </a:r>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452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smtClean="0"/>
              <a:t>9/27/2022</a:t>
            </a:fld>
            <a:endParaRPr lang="en-US" dirty="0"/>
          </a:p>
        </p:txBody>
      </p:sp>
      <p:sp>
        <p:nvSpPr>
          <p:cNvPr id="5" name="Footer Placeholder 2"/>
          <p:cNvSpPr>
            <a:spLocks noGrp="1"/>
          </p:cNvSpPr>
          <p:nvPr>
            <p:ph type="ftr" sz="quarter" idx="11"/>
          </p:nvPr>
        </p:nvSpPr>
        <p:spPr/>
        <p:txBody>
          <a:bodyPr/>
          <a:lstStyle/>
          <a:p>
            <a:r>
              <a:rPr lang="en-US" dirty="0"/>
              <a:t>
              </a:t>
            </a:r>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978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7D525BB-DA17-4BA0-B3C8-3AC3ABC827E6}" type="datetimeFigureOut">
              <a:rPr lang="en-US" smtClean="0"/>
              <a:t>9/27/2022</a:t>
            </a:fld>
            <a:endParaRPr lang="en-US" dirty="0"/>
          </a:p>
        </p:txBody>
      </p:sp>
      <p:sp>
        <p:nvSpPr>
          <p:cNvPr id="5" name="Footer Placeholder 5"/>
          <p:cNvSpPr>
            <a:spLocks noGrp="1"/>
          </p:cNvSpPr>
          <p:nvPr>
            <p:ph type="ftr" sz="quarter" idx="11"/>
          </p:nvPr>
        </p:nvSpPr>
        <p:spPr/>
        <p:txBody>
          <a:bodyPr/>
          <a:lstStyle/>
          <a:p>
            <a:r>
              <a:rPr lang="en-US" dirty="0"/>
              <a:t>
              </a:t>
            </a:r>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57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9/27/2022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48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smtClean="0"/>
              <a:t>9/27/2022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dirty="0"/>
              <a:t>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43199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ohalloranr@ecu.edu" TargetMode="External"/><Relationship Id="rId4" Type="http://schemas.openxmlformats.org/officeDocument/2006/relationships/hyperlink" Target="mailto:ohalloranc@ecu.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iratesabroad.ecu.ed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9C6E-4C27-49CD-AE6D-916CF2752772}"/>
              </a:ext>
            </a:extLst>
          </p:cNvPr>
          <p:cNvSpPr>
            <a:spLocks noGrp="1"/>
          </p:cNvSpPr>
          <p:nvPr>
            <p:ph type="ctrTitle"/>
          </p:nvPr>
        </p:nvSpPr>
        <p:spPr>
          <a:xfrm>
            <a:off x="4872011" y="1447800"/>
            <a:ext cx="5108601" cy="3329581"/>
          </a:xfrm>
        </p:spPr>
        <p:txBody>
          <a:bodyPr>
            <a:normAutofit/>
          </a:bodyPr>
          <a:lstStyle/>
          <a:p>
            <a:pPr>
              <a:lnSpc>
                <a:spcPct val="90000"/>
              </a:lnSpc>
            </a:pPr>
            <a:r>
              <a:rPr lang="en-US" sz="5600" b="1" dirty="0"/>
              <a:t>Sustainable Ireland </a:t>
            </a:r>
            <a:br>
              <a:rPr lang="en-US" sz="5600" b="1" dirty="0"/>
            </a:br>
            <a:r>
              <a:rPr lang="en-US" sz="5600" b="1" dirty="0"/>
              <a:t>Tourism &amp;  Hospitality</a:t>
            </a:r>
          </a:p>
        </p:txBody>
      </p:sp>
      <p:sp>
        <p:nvSpPr>
          <p:cNvPr id="3" name="Subtitle 2">
            <a:extLst>
              <a:ext uri="{FF2B5EF4-FFF2-40B4-BE49-F238E27FC236}">
                <a16:creationId xmlns:a16="http://schemas.microsoft.com/office/drawing/2014/main" id="{B4092D17-1D64-47E8-9589-DEA6E007D19D}"/>
              </a:ext>
            </a:extLst>
          </p:cNvPr>
          <p:cNvSpPr>
            <a:spLocks noGrp="1"/>
          </p:cNvSpPr>
          <p:nvPr>
            <p:ph type="subTitle" idx="1"/>
          </p:nvPr>
        </p:nvSpPr>
        <p:spPr>
          <a:xfrm>
            <a:off x="4872011" y="4777380"/>
            <a:ext cx="5108601" cy="861420"/>
          </a:xfrm>
        </p:spPr>
        <p:txBody>
          <a:bodyPr>
            <a:normAutofit/>
          </a:bodyPr>
          <a:lstStyle/>
          <a:p>
            <a:pPr>
              <a:lnSpc>
                <a:spcPct val="90000"/>
              </a:lnSpc>
            </a:pPr>
            <a:r>
              <a:rPr lang="en-US" sz="1100" b="1" dirty="0"/>
              <a:t>May 2023</a:t>
            </a:r>
          </a:p>
          <a:p>
            <a:pPr>
              <a:lnSpc>
                <a:spcPct val="90000"/>
              </a:lnSpc>
            </a:pPr>
            <a:r>
              <a:rPr lang="en-US" sz="1100" b="1" dirty="0"/>
              <a:t>School of Hospitality Leadership </a:t>
            </a:r>
          </a:p>
          <a:p>
            <a:pPr>
              <a:lnSpc>
                <a:spcPct val="90000"/>
              </a:lnSpc>
            </a:pPr>
            <a:r>
              <a:rPr lang="en-US" sz="1100" dirty="0"/>
              <a:t> </a:t>
            </a:r>
          </a:p>
        </p:txBody>
      </p:sp>
      <p:sp>
        <p:nvSpPr>
          <p:cNvPr id="25" name="Freeform: Shape 24">
            <a:extLst>
              <a:ext uri="{FF2B5EF4-FFF2-40B4-BE49-F238E27FC236}">
                <a16:creationId xmlns:a16="http://schemas.microsoft.com/office/drawing/2014/main" id="{0012F80A-A0A8-4290-86BA-30AD1BC82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188017" y="1188018"/>
            <a:ext cx="6858001" cy="4481963"/>
          </a:xfrm>
          <a:custGeom>
            <a:avLst/>
            <a:gdLst>
              <a:gd name="connsiteX0" fmla="*/ 6858001 w 6858001"/>
              <a:gd name="connsiteY0" fmla="*/ 1344715 h 4481963"/>
              <a:gd name="connsiteX1" fmla="*/ 6858001 w 6858001"/>
              <a:gd name="connsiteY1" fmla="*/ 1177 h 4481963"/>
              <a:gd name="connsiteX2" fmla="*/ 6702324 w 6858001"/>
              <a:gd name="connsiteY2" fmla="*/ 26222 h 4481963"/>
              <a:gd name="connsiteX3" fmla="*/ 6547333 w 6858001"/>
              <a:gd name="connsiteY3" fmla="*/ 50091 h 4481963"/>
              <a:gd name="connsiteX4" fmla="*/ 6391657 w 6858001"/>
              <a:gd name="connsiteY4" fmla="*/ 73455 h 4481963"/>
              <a:gd name="connsiteX5" fmla="*/ 6235294 w 6858001"/>
              <a:gd name="connsiteY5" fmla="*/ 93458 h 4481963"/>
              <a:gd name="connsiteX6" fmla="*/ 6079618 w 6858001"/>
              <a:gd name="connsiteY6" fmla="*/ 113629 h 4481963"/>
              <a:gd name="connsiteX7" fmla="*/ 5923255 w 6858001"/>
              <a:gd name="connsiteY7" fmla="*/ 132455 h 4481963"/>
              <a:gd name="connsiteX8" fmla="*/ 5768950 w 6858001"/>
              <a:gd name="connsiteY8" fmla="*/ 148591 h 4481963"/>
              <a:gd name="connsiteX9" fmla="*/ 5612588 w 6858001"/>
              <a:gd name="connsiteY9" fmla="*/ 163887 h 4481963"/>
              <a:gd name="connsiteX10" fmla="*/ 5456911 w 6858001"/>
              <a:gd name="connsiteY10" fmla="*/ 177839 h 4481963"/>
              <a:gd name="connsiteX11" fmla="*/ 5303978 w 6858001"/>
              <a:gd name="connsiteY11" fmla="*/ 189941 h 4481963"/>
              <a:gd name="connsiteX12" fmla="*/ 5148987 w 6858001"/>
              <a:gd name="connsiteY12" fmla="*/ 202044 h 4481963"/>
              <a:gd name="connsiteX13" fmla="*/ 4996054 w 6858001"/>
              <a:gd name="connsiteY13" fmla="*/ 212129 h 4481963"/>
              <a:gd name="connsiteX14" fmla="*/ 4843120 w 6858001"/>
              <a:gd name="connsiteY14" fmla="*/ 220029 h 4481963"/>
              <a:gd name="connsiteX15" fmla="*/ 4690873 w 6858001"/>
              <a:gd name="connsiteY15" fmla="*/ 228266 h 4481963"/>
              <a:gd name="connsiteX16" fmla="*/ 4539997 w 6858001"/>
              <a:gd name="connsiteY16" fmla="*/ 235157 h 4481963"/>
              <a:gd name="connsiteX17" fmla="*/ 4390492 w 6858001"/>
              <a:gd name="connsiteY17" fmla="*/ 240032 h 4481963"/>
              <a:gd name="connsiteX18" fmla="*/ 4240988 w 6858001"/>
              <a:gd name="connsiteY18" fmla="*/ 244234 h 4481963"/>
              <a:gd name="connsiteX19" fmla="*/ 4092855 w 6858001"/>
              <a:gd name="connsiteY19" fmla="*/ 248268 h 4481963"/>
              <a:gd name="connsiteX20" fmla="*/ 3946780 w 6858001"/>
              <a:gd name="connsiteY20" fmla="*/ 250117 h 4481963"/>
              <a:gd name="connsiteX21" fmla="*/ 3800704 w 6858001"/>
              <a:gd name="connsiteY21" fmla="*/ 252134 h 4481963"/>
              <a:gd name="connsiteX22" fmla="*/ 3656686 w 6858001"/>
              <a:gd name="connsiteY22" fmla="*/ 253143 h 4481963"/>
              <a:gd name="connsiteX23" fmla="*/ 3514040 w 6858001"/>
              <a:gd name="connsiteY23" fmla="*/ 252134 h 4481963"/>
              <a:gd name="connsiteX24" fmla="*/ 3372765 w 6858001"/>
              <a:gd name="connsiteY24" fmla="*/ 252134 h 4481963"/>
              <a:gd name="connsiteX25" fmla="*/ 3232862 w 6858001"/>
              <a:gd name="connsiteY25" fmla="*/ 250117 h 4481963"/>
              <a:gd name="connsiteX26" fmla="*/ 3095702 w 6858001"/>
              <a:gd name="connsiteY26" fmla="*/ 247092 h 4481963"/>
              <a:gd name="connsiteX27" fmla="*/ 2959914 w 6858001"/>
              <a:gd name="connsiteY27" fmla="*/ 244234 h 4481963"/>
              <a:gd name="connsiteX28" fmla="*/ 2826868 w 6858001"/>
              <a:gd name="connsiteY28" fmla="*/ 241040 h 4481963"/>
              <a:gd name="connsiteX29" fmla="*/ 2694509 w 6858001"/>
              <a:gd name="connsiteY29" fmla="*/ 236166 h 4481963"/>
              <a:gd name="connsiteX30" fmla="*/ 2564208 w 6858001"/>
              <a:gd name="connsiteY30" fmla="*/ 230955 h 4481963"/>
              <a:gd name="connsiteX31" fmla="*/ 2436649 w 6858001"/>
              <a:gd name="connsiteY31" fmla="*/ 226249 h 4481963"/>
              <a:gd name="connsiteX32" fmla="*/ 2187703 w 6858001"/>
              <a:gd name="connsiteY32" fmla="*/ 212969 h 4481963"/>
              <a:gd name="connsiteX33" fmla="*/ 1949045 w 6858001"/>
              <a:gd name="connsiteY33" fmla="*/ 198850 h 4481963"/>
              <a:gd name="connsiteX34" fmla="*/ 1719988 w 6858001"/>
              <a:gd name="connsiteY34" fmla="*/ 184058 h 4481963"/>
              <a:gd name="connsiteX35" fmla="*/ 1503275 w 6858001"/>
              <a:gd name="connsiteY35" fmla="*/ 167753 h 4481963"/>
              <a:gd name="connsiteX36" fmla="*/ 1296163 w 6858001"/>
              <a:gd name="connsiteY36" fmla="*/ 150776 h 4481963"/>
              <a:gd name="connsiteX37" fmla="*/ 1104139 w 6858001"/>
              <a:gd name="connsiteY37" fmla="*/ 132455 h 4481963"/>
              <a:gd name="connsiteX38" fmla="*/ 923774 w 6858001"/>
              <a:gd name="connsiteY38" fmla="*/ 114469 h 4481963"/>
              <a:gd name="connsiteX39" fmla="*/ 757810 w 6858001"/>
              <a:gd name="connsiteY39" fmla="*/ 96484 h 4481963"/>
              <a:gd name="connsiteX40" fmla="*/ 605563 w 6858001"/>
              <a:gd name="connsiteY40" fmla="*/ 79507 h 4481963"/>
              <a:gd name="connsiteX41" fmla="*/ 470460 w 6858001"/>
              <a:gd name="connsiteY41" fmla="*/ 63370 h 4481963"/>
              <a:gd name="connsiteX42" fmla="*/ 348388 w 6858001"/>
              <a:gd name="connsiteY42" fmla="*/ 48074 h 4481963"/>
              <a:gd name="connsiteX43" fmla="*/ 245518 w 6858001"/>
              <a:gd name="connsiteY43" fmla="*/ 35299 h 4481963"/>
              <a:gd name="connsiteX44" fmla="*/ 159107 w 6858001"/>
              <a:gd name="connsiteY44" fmla="*/ 23197 h 4481963"/>
              <a:gd name="connsiteX45" fmla="*/ 40463 w 6858001"/>
              <a:gd name="connsiteY45" fmla="*/ 5883 h 4481963"/>
              <a:gd name="connsiteX46" fmla="*/ 1 w 6858001"/>
              <a:gd name="connsiteY46" fmla="*/ 0 h 4481963"/>
              <a:gd name="connsiteX47" fmla="*/ 1 w 6858001"/>
              <a:gd name="connsiteY47" fmla="*/ 904157 h 4481963"/>
              <a:gd name="connsiteX48" fmla="*/ 0 w 6858001"/>
              <a:gd name="connsiteY48" fmla="*/ 904157 h 4481963"/>
              <a:gd name="connsiteX49" fmla="*/ 0 w 6858001"/>
              <a:gd name="connsiteY49" fmla="*/ 4481963 h 4481963"/>
              <a:gd name="connsiteX50" fmla="*/ 6858000 w 6858001"/>
              <a:gd name="connsiteY50" fmla="*/ 4481963 h 4481963"/>
              <a:gd name="connsiteX51" fmla="*/ 6858000 w 6858001"/>
              <a:gd name="connsiteY51" fmla="*/ 1344715 h 448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481963">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4157"/>
                </a:lnTo>
                <a:lnTo>
                  <a:pt x="0" y="904157"/>
                </a:lnTo>
                <a:lnTo>
                  <a:pt x="0" y="4481963"/>
                </a:lnTo>
                <a:lnTo>
                  <a:pt x="6858000" y="4481963"/>
                </a:lnTo>
                <a:lnTo>
                  <a:pt x="6858000" y="1344715"/>
                </a:lnTo>
                <a:close/>
              </a:path>
            </a:pathLst>
          </a:custGeom>
          <a:solidFill>
            <a:srgbClr val="FFFFFF"/>
          </a:solidFill>
          <a:ln>
            <a:noFill/>
          </a:ln>
        </p:spPr>
      </p:sp>
      <p:sp>
        <p:nvSpPr>
          <p:cNvPr id="27" name="Freeform 7">
            <a:extLst>
              <a:ext uri="{FF2B5EF4-FFF2-40B4-BE49-F238E27FC236}">
                <a16:creationId xmlns:a16="http://schemas.microsoft.com/office/drawing/2014/main" id="{206D78C0-B276-4756-88F9-D198A448D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4" name="Picture 3">
            <a:extLst>
              <a:ext uri="{FF2B5EF4-FFF2-40B4-BE49-F238E27FC236}">
                <a16:creationId xmlns:a16="http://schemas.microsoft.com/office/drawing/2014/main" id="{C1C206E7-FB5D-48EE-A744-22D58DAFED25}"/>
              </a:ext>
            </a:extLst>
          </p:cNvPr>
          <p:cNvPicPr>
            <a:picLocks noChangeAspect="1"/>
          </p:cNvPicPr>
          <p:nvPr/>
        </p:nvPicPr>
        <p:blipFill>
          <a:blip r:embed="rId3"/>
          <a:stretch>
            <a:fillRect/>
          </a:stretch>
        </p:blipFill>
        <p:spPr>
          <a:xfrm>
            <a:off x="647240" y="1528174"/>
            <a:ext cx="2936836" cy="1881411"/>
          </a:xfrm>
          <a:prstGeom prst="rect">
            <a:avLst/>
          </a:prstGeom>
          <a:effectLst/>
        </p:spPr>
      </p:pic>
      <p:pic>
        <p:nvPicPr>
          <p:cNvPr id="8" name="Picture 7">
            <a:extLst>
              <a:ext uri="{FF2B5EF4-FFF2-40B4-BE49-F238E27FC236}">
                <a16:creationId xmlns:a16="http://schemas.microsoft.com/office/drawing/2014/main" id="{D86C4434-92CC-47D2-89F2-2A8F0E686877}"/>
              </a:ext>
            </a:extLst>
          </p:cNvPr>
          <p:cNvPicPr>
            <a:picLocks noChangeAspect="1"/>
          </p:cNvPicPr>
          <p:nvPr/>
        </p:nvPicPr>
        <p:blipFill>
          <a:blip r:embed="rId4"/>
          <a:stretch>
            <a:fillRect/>
          </a:stretch>
        </p:blipFill>
        <p:spPr>
          <a:xfrm>
            <a:off x="647240" y="4287325"/>
            <a:ext cx="2936836" cy="660789"/>
          </a:xfrm>
          <a:prstGeom prst="rect">
            <a:avLst/>
          </a:prstGeom>
          <a:effectLst/>
        </p:spPr>
      </p:pic>
    </p:spTree>
    <p:extLst>
      <p:ext uri="{BB962C8B-B14F-4D97-AF65-F5344CB8AC3E}">
        <p14:creationId xmlns:p14="http://schemas.microsoft.com/office/powerpoint/2010/main" val="260732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4" name="Rectangle 43">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dirty="0">
              <a:solidFill>
                <a:schemeClr val="tx1"/>
              </a:solidFill>
            </a:endParaRPr>
          </a:p>
        </p:txBody>
      </p:sp>
      <p:pic>
        <p:nvPicPr>
          <p:cNvPr id="4" name="Content Placeholder 3">
            <a:extLst>
              <a:ext uri="{FF2B5EF4-FFF2-40B4-BE49-F238E27FC236}">
                <a16:creationId xmlns:a16="http://schemas.microsoft.com/office/drawing/2014/main" id="{C8B030CC-22B0-4D45-896F-4D617659872B}"/>
              </a:ext>
            </a:extLst>
          </p:cNvPr>
          <p:cNvPicPr>
            <a:picLocks noGrp="1" noChangeAspect="1"/>
          </p:cNvPicPr>
          <p:nvPr>
            <p:ph idx="1"/>
          </p:nvPr>
        </p:nvPicPr>
        <p:blipFill rotWithShape="1">
          <a:blip r:embed="rId6"/>
          <a:srcRect t="19937" r="-1" b="-1"/>
          <a:stretch/>
        </p:blipFill>
        <p:spPr>
          <a:xfrm>
            <a:off x="635458" y="640081"/>
            <a:ext cx="8477434" cy="3291844"/>
          </a:xfrm>
          <a:prstGeom prst="rect">
            <a:avLst/>
          </a:prstGeom>
          <a:effectLst/>
        </p:spPr>
      </p:pic>
      <p:sp>
        <p:nvSpPr>
          <p:cNvPr id="50" name="Freeform: Shape 49">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358887-EB8C-4C8E-8CA0-40EF5435D3F6}"/>
              </a:ext>
            </a:extLst>
          </p:cNvPr>
          <p:cNvSpPr>
            <a:spLocks noGrp="1"/>
          </p:cNvSpPr>
          <p:nvPr>
            <p:ph type="title"/>
          </p:nvPr>
        </p:nvSpPr>
        <p:spPr>
          <a:xfrm>
            <a:off x="636916" y="4854346"/>
            <a:ext cx="9149350" cy="868026"/>
          </a:xfrm>
        </p:spPr>
        <p:txBody>
          <a:bodyPr vert="horz" lIns="91440" tIns="45720" rIns="91440" bIns="45720" rtlCol="0" anchor="b">
            <a:normAutofit/>
          </a:bodyPr>
          <a:lstStyle/>
          <a:p>
            <a:r>
              <a:rPr lang="en-US" sz="4800" b="0" i="0" kern="1200" dirty="0">
                <a:solidFill>
                  <a:srgbClr val="EBEBEB"/>
                </a:solidFill>
                <a:latin typeface="+mj-lt"/>
                <a:ea typeface="+mj-ea"/>
                <a:cs typeface="+mj-cs"/>
              </a:rPr>
              <a:t>Rings of Kerry </a:t>
            </a:r>
          </a:p>
        </p:txBody>
      </p:sp>
    </p:spTree>
    <p:extLst>
      <p:ext uri="{BB962C8B-B14F-4D97-AF65-F5344CB8AC3E}">
        <p14:creationId xmlns:p14="http://schemas.microsoft.com/office/powerpoint/2010/main" val="20442257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031098-7878-4DC7-B276-1F957DAFADBB}"/>
              </a:ext>
            </a:extLst>
          </p:cNvPr>
          <p:cNvSpPr>
            <a:spLocks noGrp="1"/>
          </p:cNvSpPr>
          <p:nvPr>
            <p:ph type="title"/>
          </p:nvPr>
        </p:nvSpPr>
        <p:spPr>
          <a:xfrm>
            <a:off x="5363149" y="1325880"/>
            <a:ext cx="6181152" cy="3066507"/>
          </a:xfrm>
        </p:spPr>
        <p:txBody>
          <a:bodyPr vert="horz" lIns="91440" tIns="45720" rIns="91440" bIns="45720" rtlCol="0" anchor="b">
            <a:normAutofit/>
          </a:bodyPr>
          <a:lstStyle/>
          <a:p>
            <a:r>
              <a:rPr lang="en-US" sz="7200" b="0" i="0" kern="1200" dirty="0">
                <a:solidFill>
                  <a:srgbClr val="EBEBEB"/>
                </a:solidFill>
                <a:latin typeface="+mj-lt"/>
                <a:ea typeface="+mj-ea"/>
                <a:cs typeface="+mj-cs"/>
              </a:rPr>
              <a:t>Cliffs of Moher </a:t>
            </a:r>
          </a:p>
        </p:txBody>
      </p:sp>
      <p:sp>
        <p:nvSpPr>
          <p:cNvPr id="23"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noFill/>
            </a:endParaRPr>
          </a:p>
        </p:txBody>
      </p:sp>
      <p:sp useBgFill="1">
        <p:nvSpPr>
          <p:cNvPr id="25" name="Freeform: Shape 24">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27" name="Rectangle 26">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FB138409-4C09-4163-BED1-E6C92704DC3C}"/>
              </a:ext>
            </a:extLst>
          </p:cNvPr>
          <p:cNvPicPr>
            <a:picLocks noGrp="1" noChangeAspect="1"/>
          </p:cNvPicPr>
          <p:nvPr>
            <p:ph idx="1"/>
          </p:nvPr>
        </p:nvPicPr>
        <p:blipFill>
          <a:blip r:embed="rId6"/>
          <a:stretch>
            <a:fillRect/>
          </a:stretch>
        </p:blipFill>
        <p:spPr>
          <a:xfrm>
            <a:off x="643854" y="1478910"/>
            <a:ext cx="3431749" cy="3899714"/>
          </a:xfrm>
          <a:prstGeom prst="rect">
            <a:avLst/>
          </a:prstGeom>
          <a:effectLst/>
        </p:spPr>
      </p:pic>
    </p:spTree>
    <p:extLst>
      <p:ext uri="{BB962C8B-B14F-4D97-AF65-F5344CB8AC3E}">
        <p14:creationId xmlns:p14="http://schemas.microsoft.com/office/powerpoint/2010/main" val="216625534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3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3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4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6" name="Rectangle 4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8" name="Rectangle 47">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dirty="0">
              <a:solidFill>
                <a:schemeClr val="tx1"/>
              </a:solidFill>
            </a:endParaRPr>
          </a:p>
        </p:txBody>
      </p:sp>
      <p:pic>
        <p:nvPicPr>
          <p:cNvPr id="8" name="Content Placeholder 7" descr="A long bridge over a body of water&#10;&#10;Description automatically generated">
            <a:extLst>
              <a:ext uri="{FF2B5EF4-FFF2-40B4-BE49-F238E27FC236}">
                <a16:creationId xmlns:a16="http://schemas.microsoft.com/office/drawing/2014/main" id="{BF01BB14-37CB-4712-A8F7-AF218108F660}"/>
              </a:ext>
            </a:extLst>
          </p:cNvPr>
          <p:cNvPicPr>
            <a:picLocks noGrp="1" noChangeAspect="1"/>
          </p:cNvPicPr>
          <p:nvPr>
            <p:ph idx="1"/>
          </p:nvPr>
        </p:nvPicPr>
        <p:blipFill rotWithShape="1">
          <a:blip r:embed="rId6"/>
          <a:srcRect r="-1" b="32760"/>
          <a:stretch/>
        </p:blipFill>
        <p:spPr>
          <a:xfrm>
            <a:off x="635458" y="640081"/>
            <a:ext cx="8465950" cy="3291844"/>
          </a:xfrm>
          <a:prstGeom prst="rect">
            <a:avLst/>
          </a:prstGeom>
          <a:effectLst/>
        </p:spPr>
      </p:pic>
      <p:sp>
        <p:nvSpPr>
          <p:cNvPr id="54" name="Freeform: Shape 5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6916" y="4854346"/>
            <a:ext cx="9149350" cy="868026"/>
          </a:xfrm>
        </p:spPr>
        <p:txBody>
          <a:bodyPr vert="horz" lIns="91440" tIns="45720" rIns="91440" bIns="45720" rtlCol="0" anchor="b">
            <a:normAutofit/>
          </a:bodyPr>
          <a:lstStyle/>
          <a:p>
            <a:r>
              <a:rPr lang="en-US" sz="4800" b="0" i="0" kern="1200" dirty="0">
                <a:solidFill>
                  <a:srgbClr val="EBEBEB"/>
                </a:solidFill>
                <a:latin typeface="+mj-lt"/>
                <a:ea typeface="+mj-ea"/>
                <a:cs typeface="+mj-cs"/>
              </a:rPr>
              <a:t>Dublin </a:t>
            </a:r>
          </a:p>
        </p:txBody>
      </p:sp>
    </p:spTree>
    <p:extLst>
      <p:ext uri="{BB962C8B-B14F-4D97-AF65-F5344CB8AC3E}">
        <p14:creationId xmlns:p14="http://schemas.microsoft.com/office/powerpoint/2010/main" val="236843630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8ACD41-ADF9-4CB7-9D25-6F4556C51B64}"/>
              </a:ext>
            </a:extLst>
          </p:cNvPr>
          <p:cNvSpPr>
            <a:spLocks noGrp="1"/>
          </p:cNvSpPr>
          <p:nvPr>
            <p:ph type="title"/>
          </p:nvPr>
        </p:nvSpPr>
        <p:spPr>
          <a:xfrm>
            <a:off x="5411931" y="452718"/>
            <a:ext cx="4638903" cy="1400530"/>
          </a:xfrm>
        </p:spPr>
        <p:txBody>
          <a:bodyPr>
            <a:normAutofit/>
          </a:bodyPr>
          <a:lstStyle/>
          <a:p>
            <a:r>
              <a:rPr lang="en-US" dirty="0"/>
              <a:t>Dublin</a:t>
            </a:r>
          </a:p>
        </p:txBody>
      </p:sp>
      <p:sp>
        <p:nvSpPr>
          <p:cNvPr id="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15" r="50063"/>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8"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92B7485-0CF7-4387-ABC4-E29AD9578994}"/>
              </a:ext>
            </a:extLst>
          </p:cNvPr>
          <p:cNvSpPr>
            <a:spLocks noGrp="1"/>
          </p:cNvSpPr>
          <p:nvPr>
            <p:ph idx="1"/>
          </p:nvPr>
        </p:nvSpPr>
        <p:spPr>
          <a:xfrm>
            <a:off x="5410950" y="2052918"/>
            <a:ext cx="4638903" cy="4195481"/>
          </a:xfrm>
        </p:spPr>
        <p:txBody>
          <a:bodyPr>
            <a:normAutofit/>
          </a:bodyPr>
          <a:lstStyle/>
          <a:p>
            <a:r>
              <a:rPr lang="en-US" dirty="0">
                <a:latin typeface="Century" panose="02040604050505020304" pitchFamily="18" charset="0"/>
              </a:rPr>
              <a:t>Dublin</a:t>
            </a:r>
          </a:p>
          <a:p>
            <a:pPr lvl="1"/>
            <a:r>
              <a:rPr lang="en-US" dirty="0">
                <a:latin typeface="Century" panose="02040604050505020304" pitchFamily="18" charset="0"/>
              </a:rPr>
              <a:t>Trinity College</a:t>
            </a:r>
          </a:p>
          <a:p>
            <a:pPr lvl="1"/>
            <a:r>
              <a:rPr lang="en-US" dirty="0">
                <a:latin typeface="Century" panose="02040604050505020304" pitchFamily="18" charset="0"/>
              </a:rPr>
              <a:t>O’Connell St. </a:t>
            </a:r>
          </a:p>
          <a:p>
            <a:pPr lvl="1"/>
            <a:r>
              <a:rPr lang="en-US" dirty="0">
                <a:latin typeface="Century" panose="02040604050505020304" pitchFamily="18" charset="0"/>
              </a:rPr>
              <a:t>Guinness Brewery/Storehouse  </a:t>
            </a:r>
          </a:p>
        </p:txBody>
      </p:sp>
    </p:spTree>
    <p:extLst>
      <p:ext uri="{BB962C8B-B14F-4D97-AF65-F5344CB8AC3E}">
        <p14:creationId xmlns:p14="http://schemas.microsoft.com/office/powerpoint/2010/main" val="139532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37240-C406-490C-8C57-7FD122A3CBD9}"/>
              </a:ext>
            </a:extLst>
          </p:cNvPr>
          <p:cNvSpPr>
            <a:spLocks noGrp="1"/>
          </p:cNvSpPr>
          <p:nvPr>
            <p:ph type="title"/>
          </p:nvPr>
        </p:nvSpPr>
        <p:spPr>
          <a:xfrm>
            <a:off x="5411931" y="452718"/>
            <a:ext cx="4638903" cy="1400530"/>
          </a:xfrm>
        </p:spPr>
        <p:txBody>
          <a:bodyPr>
            <a:normAutofit/>
          </a:bodyPr>
          <a:lstStyle/>
          <a:p>
            <a:r>
              <a:rPr lang="en-US" sz="3900" dirty="0"/>
              <a:t>Return and depart from Dublin </a:t>
            </a:r>
          </a:p>
        </p:txBody>
      </p:sp>
      <p:sp>
        <p:nvSpPr>
          <p:cNvPr id="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83" r="38794"/>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8"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B81DCEC-8025-4738-98AF-E645C57EB9B0}"/>
              </a:ext>
            </a:extLst>
          </p:cNvPr>
          <p:cNvSpPr>
            <a:spLocks noGrp="1"/>
          </p:cNvSpPr>
          <p:nvPr>
            <p:ph idx="1"/>
          </p:nvPr>
        </p:nvSpPr>
        <p:spPr>
          <a:xfrm>
            <a:off x="5410950" y="2052918"/>
            <a:ext cx="5717298" cy="4195481"/>
          </a:xfrm>
        </p:spPr>
        <p:txBody>
          <a:bodyPr>
            <a:normAutofit/>
          </a:bodyPr>
          <a:lstStyle/>
          <a:p>
            <a:pPr>
              <a:lnSpc>
                <a:spcPct val="90000"/>
              </a:lnSpc>
            </a:pPr>
            <a:r>
              <a:rPr lang="en-US" dirty="0">
                <a:latin typeface="Century" panose="02040604050505020304" pitchFamily="18" charset="0"/>
              </a:rPr>
              <a:t>Please make sure your passport has: ●   </a:t>
            </a:r>
          </a:p>
          <a:p>
            <a:pPr lvl="1">
              <a:lnSpc>
                <a:spcPct val="90000"/>
              </a:lnSpc>
            </a:pPr>
            <a:r>
              <a:rPr lang="en-US" dirty="0">
                <a:latin typeface="Century" panose="02040604050505020304" pitchFamily="18" charset="0"/>
              </a:rPr>
              <a:t>No tears and at least six months of validity after return to the USA  </a:t>
            </a:r>
          </a:p>
          <a:p>
            <a:pPr lvl="1">
              <a:lnSpc>
                <a:spcPct val="90000"/>
              </a:lnSpc>
            </a:pPr>
            <a:r>
              <a:rPr lang="en-US" dirty="0">
                <a:latin typeface="Century" panose="02040604050505020304" pitchFamily="18" charset="0"/>
              </a:rPr>
              <a:t>●   At least two empty pages for visas, more if visiting multiple countries </a:t>
            </a:r>
          </a:p>
          <a:p>
            <a:pPr>
              <a:lnSpc>
                <a:spcPct val="90000"/>
              </a:lnSpc>
            </a:pPr>
            <a:r>
              <a:rPr lang="en-US" dirty="0">
                <a:latin typeface="Century" panose="02040604050505020304" pitchFamily="18" charset="0"/>
              </a:rPr>
              <a:t> 	Don't forget to: ●   </a:t>
            </a:r>
          </a:p>
          <a:p>
            <a:pPr lvl="1">
              <a:lnSpc>
                <a:spcPct val="90000"/>
              </a:lnSpc>
            </a:pPr>
            <a:r>
              <a:rPr lang="en-US" dirty="0">
                <a:latin typeface="Century" panose="02040604050505020304" pitchFamily="18" charset="0"/>
              </a:rPr>
              <a:t>Sign up for travel miles before you depart and make sure your miles are on your tickets ●   Take a sweater for the flights </a:t>
            </a:r>
          </a:p>
          <a:p>
            <a:pPr lvl="1">
              <a:lnSpc>
                <a:spcPct val="90000"/>
              </a:lnSpc>
            </a:pPr>
            <a:r>
              <a:rPr lang="en-US" dirty="0">
                <a:latin typeface="Century" panose="02040604050505020304" pitchFamily="18" charset="0"/>
              </a:rPr>
              <a:t>●   Drink plenty of water on the flight and after you arrive </a:t>
            </a:r>
          </a:p>
          <a:p>
            <a:pPr marL="0" indent="0">
              <a:lnSpc>
                <a:spcPct val="90000"/>
              </a:lnSpc>
              <a:buNone/>
            </a:pPr>
            <a:endParaRPr lang="en-US" dirty="0">
              <a:latin typeface="Century" panose="02040604050505020304" pitchFamily="18" charset="0"/>
            </a:endParaRPr>
          </a:p>
          <a:p>
            <a:pPr>
              <a:lnSpc>
                <a:spcPct val="90000"/>
              </a:lnSpc>
            </a:pPr>
            <a:endParaRPr lang="en-US" dirty="0"/>
          </a:p>
        </p:txBody>
      </p:sp>
    </p:spTree>
    <p:extLst>
      <p:ext uri="{BB962C8B-B14F-4D97-AF65-F5344CB8AC3E}">
        <p14:creationId xmlns:p14="http://schemas.microsoft.com/office/powerpoint/2010/main" val="319180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57F3-0D12-4B6D-9B59-3AE32D2AC6C9}"/>
              </a:ext>
            </a:extLst>
          </p:cNvPr>
          <p:cNvSpPr>
            <a:spLocks noGrp="1"/>
          </p:cNvSpPr>
          <p:nvPr>
            <p:ph type="title"/>
          </p:nvPr>
        </p:nvSpPr>
        <p:spPr>
          <a:xfrm>
            <a:off x="648930" y="629266"/>
            <a:ext cx="9252154" cy="1223983"/>
          </a:xfrm>
        </p:spPr>
        <p:txBody>
          <a:bodyPr>
            <a:normAutofit/>
          </a:bodyPr>
          <a:lstStyle/>
          <a:p>
            <a:r>
              <a:rPr lang="en-US" dirty="0"/>
              <a:t>Questions? </a:t>
            </a:r>
          </a:p>
        </p:txBody>
      </p:sp>
      <p:pic>
        <p:nvPicPr>
          <p:cNvPr id="7" name="Picture 6">
            <a:extLst>
              <a:ext uri="{FF2B5EF4-FFF2-40B4-BE49-F238E27FC236}">
                <a16:creationId xmlns:a16="http://schemas.microsoft.com/office/drawing/2014/main" id="{36199310-A238-4AAE-83F6-103BE0BF5DC4}"/>
              </a:ext>
            </a:extLst>
          </p:cNvPr>
          <p:cNvPicPr>
            <a:picLocks noChangeAspect="1"/>
          </p:cNvPicPr>
          <p:nvPr/>
        </p:nvPicPr>
        <p:blipFill rotWithShape="1">
          <a:blip r:embed="rId3"/>
          <a:srcRect l="2434" r="2434" b="-1"/>
          <a:stretch/>
        </p:blipFill>
        <p:spPr>
          <a:xfrm>
            <a:off x="648930" y="2052213"/>
            <a:ext cx="3991900"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06C75E9A-6199-4A0B-A0F6-72DEB666DBA9}"/>
              </a:ext>
            </a:extLst>
          </p:cNvPr>
          <p:cNvSpPr>
            <a:spLocks noGrp="1"/>
          </p:cNvSpPr>
          <p:nvPr>
            <p:ph idx="1"/>
          </p:nvPr>
        </p:nvSpPr>
        <p:spPr>
          <a:xfrm>
            <a:off x="5290457" y="2052214"/>
            <a:ext cx="5803129" cy="4196185"/>
          </a:xfrm>
        </p:spPr>
        <p:txBody>
          <a:bodyPr>
            <a:normAutofit/>
          </a:bodyPr>
          <a:lstStyle/>
          <a:p>
            <a:r>
              <a:rPr lang="en-US" sz="2800" dirty="0">
                <a:latin typeface="Century" panose="02040604050505020304" pitchFamily="18" charset="0"/>
                <a:hlinkClick r:id="rId4"/>
              </a:rPr>
              <a:t>Email us: </a:t>
            </a:r>
          </a:p>
          <a:p>
            <a:r>
              <a:rPr lang="en-US" sz="2800" dirty="0">
                <a:latin typeface="Century" panose="02040604050505020304" pitchFamily="18" charset="0"/>
                <a:hlinkClick r:id="rId4"/>
              </a:rPr>
              <a:t>ohalloranc@ecu.edu</a:t>
            </a:r>
            <a:endParaRPr lang="en-US" sz="2800" dirty="0">
              <a:latin typeface="Century" panose="02040604050505020304" pitchFamily="18" charset="0"/>
            </a:endParaRPr>
          </a:p>
          <a:p>
            <a:r>
              <a:rPr lang="en-US" sz="2800" dirty="0">
                <a:latin typeface="Century" panose="02040604050505020304" pitchFamily="18" charset="0"/>
                <a:hlinkClick r:id="rId5"/>
              </a:rPr>
              <a:t>ohalloranr@ecu.edu</a:t>
            </a:r>
            <a:r>
              <a:rPr lang="en-US" sz="2800" dirty="0">
                <a:latin typeface="Century" panose="02040604050505020304" pitchFamily="18" charset="0"/>
              </a:rPr>
              <a:t> </a:t>
            </a:r>
          </a:p>
          <a:p>
            <a:endParaRPr lang="en-US" dirty="0"/>
          </a:p>
        </p:txBody>
      </p:sp>
    </p:spTree>
    <p:extLst>
      <p:ext uri="{BB962C8B-B14F-4D97-AF65-F5344CB8AC3E}">
        <p14:creationId xmlns:p14="http://schemas.microsoft.com/office/powerpoint/2010/main" val="413406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26" name="Freeform: Shape 2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458206-B208-4AC0-BF7F-B5B052BCEE94}"/>
              </a:ext>
            </a:extLst>
          </p:cNvPr>
          <p:cNvSpPr>
            <a:spLocks noGrp="1"/>
          </p:cNvSpPr>
          <p:nvPr>
            <p:ph type="title"/>
          </p:nvPr>
        </p:nvSpPr>
        <p:spPr>
          <a:xfrm>
            <a:off x="348916" y="200722"/>
            <a:ext cx="8795084" cy="5916019"/>
          </a:xfrm>
        </p:spPr>
        <p:txBody>
          <a:bodyPr>
            <a:normAutofit/>
          </a:bodyPr>
          <a:lstStyle/>
          <a:p>
            <a:r>
              <a:rPr lang="en-US" sz="2400" b="1" dirty="0">
                <a:solidFill>
                  <a:srgbClr val="FFFFFF"/>
                </a:solidFill>
              </a:rPr>
              <a:t>Pirates Abroad</a:t>
            </a:r>
            <a:br>
              <a:rPr lang="en-US" sz="2400" b="1" dirty="0">
                <a:solidFill>
                  <a:srgbClr val="FFFFFF"/>
                </a:solidFill>
              </a:rPr>
            </a:br>
            <a:r>
              <a:rPr lang="en-US" sz="2400" b="1" dirty="0">
                <a:solidFill>
                  <a:srgbClr val="FFFFFF"/>
                </a:solidFill>
              </a:rPr>
              <a:t>http://piratesabroad.ecu.edu</a:t>
            </a:r>
            <a:r>
              <a:rPr lang="en-US" sz="1700" dirty="0">
                <a:solidFill>
                  <a:srgbClr val="FFFFFF"/>
                </a:solidFill>
              </a:rPr>
              <a:t>/ </a:t>
            </a:r>
          </a:p>
        </p:txBody>
      </p:sp>
      <p:sp>
        <p:nvSpPr>
          <p:cNvPr id="3" name="Content Placeholder 2">
            <a:extLst>
              <a:ext uri="{FF2B5EF4-FFF2-40B4-BE49-F238E27FC236}">
                <a16:creationId xmlns:a16="http://schemas.microsoft.com/office/drawing/2014/main" id="{A4C970D1-967D-447F-90D3-2B2A76C73F47}"/>
              </a:ext>
            </a:extLst>
          </p:cNvPr>
          <p:cNvSpPr>
            <a:spLocks noGrp="1"/>
          </p:cNvSpPr>
          <p:nvPr>
            <p:ph idx="1"/>
          </p:nvPr>
        </p:nvSpPr>
        <p:spPr>
          <a:xfrm>
            <a:off x="4242816" y="2505456"/>
            <a:ext cx="7296041" cy="3946859"/>
          </a:xfrm>
        </p:spPr>
        <p:txBody>
          <a:bodyPr>
            <a:normAutofit/>
          </a:bodyPr>
          <a:lstStyle/>
          <a:p>
            <a:endParaRPr lang="en-US" dirty="0"/>
          </a:p>
          <a:p>
            <a:endParaRPr lang="en-US" dirty="0"/>
          </a:p>
          <a:p>
            <a:r>
              <a:rPr lang="en-US" sz="2800" b="1" dirty="0"/>
              <a:t>https://business.ecu.edu/studyabroad/ </a:t>
            </a:r>
          </a:p>
          <a:p>
            <a:endParaRPr lang="en-US" dirty="0"/>
          </a:p>
        </p:txBody>
      </p:sp>
    </p:spTree>
    <p:extLst>
      <p:ext uri="{BB962C8B-B14F-4D97-AF65-F5344CB8AC3E}">
        <p14:creationId xmlns:p14="http://schemas.microsoft.com/office/powerpoint/2010/main" val="26113841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2C1107-8E45-48EE-A542-8CE6926A90BD}"/>
              </a:ext>
            </a:extLst>
          </p:cNvPr>
          <p:cNvSpPr>
            <a:spLocks noGrp="1"/>
          </p:cNvSpPr>
          <p:nvPr>
            <p:ph type="title"/>
          </p:nvPr>
        </p:nvSpPr>
        <p:spPr>
          <a:xfrm>
            <a:off x="648931" y="629266"/>
            <a:ext cx="4166510" cy="1622321"/>
          </a:xfrm>
        </p:spPr>
        <p:txBody>
          <a:bodyPr>
            <a:normAutofit/>
          </a:bodyPr>
          <a:lstStyle/>
          <a:p>
            <a:r>
              <a:rPr lang="en-US" b="1" dirty="0">
                <a:solidFill>
                  <a:srgbClr val="EBEBEB"/>
                </a:solidFill>
              </a:rPr>
              <a:t>Dates: </a:t>
            </a:r>
            <a:br>
              <a:rPr lang="en-US" b="1" dirty="0">
                <a:solidFill>
                  <a:srgbClr val="EBEBEB"/>
                </a:solidFill>
              </a:rPr>
            </a:br>
            <a:r>
              <a:rPr lang="en-US" b="1" dirty="0">
                <a:solidFill>
                  <a:srgbClr val="EBEBEB"/>
                </a:solidFill>
              </a:rPr>
              <a:t>May 8-19, 2023</a:t>
            </a:r>
          </a:p>
        </p:txBody>
      </p:sp>
      <p:sp>
        <p:nvSpPr>
          <p:cNvPr id="8"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9"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45" r="1264"/>
          <a:stretch/>
        </p:blipFill>
        <p:spPr>
          <a:xfrm>
            <a:off x="6674198" y="647698"/>
            <a:ext cx="4289476" cy="5562601"/>
          </a:xfrm>
          <a:prstGeom prst="rect">
            <a:avLst/>
          </a:prstGeom>
          <a:effectLst/>
        </p:spPr>
      </p:pic>
      <p:sp>
        <p:nvSpPr>
          <p:cNvPr id="11"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78B2994-0D2C-454A-A9A5-5251DA61AD4A}"/>
              </a:ext>
            </a:extLst>
          </p:cNvPr>
          <p:cNvSpPr>
            <a:spLocks noGrp="1"/>
          </p:cNvSpPr>
          <p:nvPr>
            <p:ph idx="1"/>
          </p:nvPr>
        </p:nvSpPr>
        <p:spPr>
          <a:xfrm>
            <a:off x="409074" y="2251587"/>
            <a:ext cx="4611399" cy="3785419"/>
          </a:xfrm>
        </p:spPr>
        <p:txBody>
          <a:bodyPr>
            <a:normAutofit/>
          </a:bodyPr>
          <a:lstStyle/>
          <a:p>
            <a:r>
              <a:rPr lang="en-US" dirty="0">
                <a:solidFill>
                  <a:srgbClr val="EBEBEB"/>
                </a:solidFill>
                <a:latin typeface="Century" panose="02040604050505020304" pitchFamily="18" charset="0"/>
              </a:rPr>
              <a:t>Faculty </a:t>
            </a:r>
          </a:p>
          <a:p>
            <a:pPr lvl="1"/>
            <a:r>
              <a:rPr lang="en-US" dirty="0">
                <a:solidFill>
                  <a:srgbClr val="EBEBEB"/>
                </a:solidFill>
                <a:latin typeface="Century" panose="02040604050505020304" pitchFamily="18" charset="0"/>
              </a:rPr>
              <a:t>Cynthia Deale, Ph.D.</a:t>
            </a:r>
          </a:p>
          <a:p>
            <a:pPr lvl="1"/>
            <a:r>
              <a:rPr lang="en-US" dirty="0">
                <a:solidFill>
                  <a:srgbClr val="EBEBEB"/>
                </a:solidFill>
                <a:latin typeface="Century" panose="02040604050505020304" pitchFamily="18" charset="0"/>
              </a:rPr>
              <a:t>Robert O’Halloran, Ph.D.  </a:t>
            </a:r>
          </a:p>
          <a:p>
            <a:r>
              <a:rPr lang="en-US" dirty="0">
                <a:solidFill>
                  <a:srgbClr val="EBEBEB"/>
                </a:solidFill>
                <a:latin typeface="Century" panose="02040604050505020304" pitchFamily="18" charset="0"/>
              </a:rPr>
              <a:t>School of Hospitality Leadership </a:t>
            </a:r>
          </a:p>
          <a:p>
            <a:r>
              <a:rPr lang="en-US" u="sng" dirty="0">
                <a:solidFill>
                  <a:srgbClr val="EBEBEB"/>
                </a:solidFill>
                <a:latin typeface="Century" panose="02040604050505020304" pitchFamily="18" charset="0"/>
              </a:rPr>
              <a:t>Go to  </a:t>
            </a:r>
            <a:r>
              <a:rPr lang="en-US" u="sng" dirty="0">
                <a:solidFill>
                  <a:srgbClr val="EBEBEB"/>
                </a:solidFill>
                <a:latin typeface="Century" panose="02040604050505020304" pitchFamily="18" charset="0"/>
                <a:hlinkClick r:id="rId3"/>
              </a:rPr>
              <a:t>http://piratesabroad.ecu.edu/</a:t>
            </a:r>
            <a:r>
              <a:rPr lang="en-US" u="sng" dirty="0">
                <a:solidFill>
                  <a:srgbClr val="EBEBEB"/>
                </a:solidFill>
                <a:latin typeface="Century" panose="02040604050505020304" pitchFamily="18" charset="0"/>
              </a:rPr>
              <a:t> and Summer Study Abroad Option</a:t>
            </a:r>
            <a:endParaRPr lang="en-US" dirty="0">
              <a:solidFill>
                <a:srgbClr val="EBEBEB"/>
              </a:solidFill>
              <a:latin typeface="Century" panose="02040604050505020304" pitchFamily="18" charset="0"/>
            </a:endParaRPr>
          </a:p>
        </p:txBody>
      </p:sp>
    </p:spTree>
    <p:extLst>
      <p:ext uri="{BB962C8B-B14F-4D97-AF65-F5344CB8AC3E}">
        <p14:creationId xmlns:p14="http://schemas.microsoft.com/office/powerpoint/2010/main" val="194336715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2940055-3939-4F16-A3F9-FCE2D0CE48BA}"/>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Sustainable Ireland </a:t>
            </a:r>
          </a:p>
        </p:txBody>
      </p:sp>
      <p:sp useBgFill="1">
        <p:nvSpPr>
          <p:cNvPr id="22" name="Freeform: Shape 21">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Picture 4">
            <a:extLst>
              <a:ext uri="{FF2B5EF4-FFF2-40B4-BE49-F238E27FC236}">
                <a16:creationId xmlns:a16="http://schemas.microsoft.com/office/drawing/2014/main" id="{CE51BF6E-539C-4122-8E73-D7FE9CBCF073}"/>
              </a:ext>
            </a:extLst>
          </p:cNvPr>
          <p:cNvPicPr>
            <a:picLocks noChangeAspect="1"/>
          </p:cNvPicPr>
          <p:nvPr/>
        </p:nvPicPr>
        <p:blipFill>
          <a:blip r:embed="rId2"/>
          <a:stretch>
            <a:fillRect/>
          </a:stretch>
        </p:blipFill>
        <p:spPr>
          <a:xfrm>
            <a:off x="653484" y="2590474"/>
            <a:ext cx="5451627" cy="3577631"/>
          </a:xfrm>
          <a:prstGeom prst="rect">
            <a:avLst/>
          </a:prstGeom>
          <a:effectLst/>
        </p:spPr>
      </p:pic>
      <p:sp>
        <p:nvSpPr>
          <p:cNvPr id="3" name="Content Placeholder 2">
            <a:extLst>
              <a:ext uri="{FF2B5EF4-FFF2-40B4-BE49-F238E27FC236}">
                <a16:creationId xmlns:a16="http://schemas.microsoft.com/office/drawing/2014/main" id="{40C4DFF7-815A-4495-A2D3-6D8850335A01}"/>
              </a:ext>
            </a:extLst>
          </p:cNvPr>
          <p:cNvSpPr>
            <a:spLocks noGrp="1"/>
          </p:cNvSpPr>
          <p:nvPr>
            <p:ph idx="1"/>
          </p:nvPr>
        </p:nvSpPr>
        <p:spPr>
          <a:xfrm>
            <a:off x="6421089" y="2548281"/>
            <a:ext cx="5122606" cy="3658689"/>
          </a:xfrm>
        </p:spPr>
        <p:txBody>
          <a:bodyPr>
            <a:normAutofit/>
          </a:bodyPr>
          <a:lstStyle/>
          <a:p>
            <a:pPr>
              <a:lnSpc>
                <a:spcPct val="90000"/>
              </a:lnSpc>
            </a:pPr>
            <a:r>
              <a:rPr lang="en-US" sz="1400" b="1" dirty="0">
                <a:latin typeface="Century" panose="02040604050505020304" pitchFamily="18" charset="0"/>
              </a:rPr>
              <a:t>Join us to study sustainable hospitality and tourism in Ireland. </a:t>
            </a:r>
          </a:p>
          <a:p>
            <a:pPr>
              <a:lnSpc>
                <a:spcPct val="90000"/>
              </a:lnSpc>
            </a:pPr>
            <a:r>
              <a:rPr lang="en-US" sz="1400" b="1" dirty="0">
                <a:latin typeface="Century" panose="02040604050505020304" pitchFamily="18" charset="0"/>
              </a:rPr>
              <a:t>According to the United Nations Environment Programme and the World Tourism Organization, sustainable tourism can be defined as,</a:t>
            </a:r>
          </a:p>
          <a:p>
            <a:pPr>
              <a:lnSpc>
                <a:spcPct val="90000"/>
              </a:lnSpc>
            </a:pPr>
            <a:r>
              <a:rPr lang="en-US" sz="1400" b="1" dirty="0">
                <a:latin typeface="Century" panose="02040604050505020304" pitchFamily="18" charset="0"/>
              </a:rPr>
              <a:t> “Tourism that takes full account of its current and future economic, social and environmental impacts, addressing the needs of visitors, the industry, the environment and host communities."  </a:t>
            </a:r>
          </a:p>
          <a:p>
            <a:pPr>
              <a:lnSpc>
                <a:spcPct val="90000"/>
              </a:lnSpc>
            </a:pPr>
            <a:r>
              <a:rPr lang="en-US" sz="1400" b="1" dirty="0">
                <a:latin typeface="Century" panose="02040604050505020304" pitchFamily="18" charset="0"/>
              </a:rPr>
              <a:t>Come with us in May 2023 to explore how Ireland embodies this form of responsible tourism that is good for the environment, good for the local community, and good for the tourist</a:t>
            </a:r>
            <a:endParaRPr lang="en-US" sz="1400" dirty="0">
              <a:latin typeface="Century" panose="02040604050505020304" pitchFamily="18" charset="0"/>
            </a:endParaRPr>
          </a:p>
        </p:txBody>
      </p:sp>
    </p:spTree>
    <p:extLst>
      <p:ext uri="{BB962C8B-B14F-4D97-AF65-F5344CB8AC3E}">
        <p14:creationId xmlns:p14="http://schemas.microsoft.com/office/powerpoint/2010/main" val="416129003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AD4E-8EFB-40DA-A08A-929690CEDDCB}"/>
              </a:ext>
            </a:extLst>
          </p:cNvPr>
          <p:cNvSpPr>
            <a:spLocks noGrp="1"/>
          </p:cNvSpPr>
          <p:nvPr>
            <p:ph type="title"/>
          </p:nvPr>
        </p:nvSpPr>
        <p:spPr>
          <a:xfrm>
            <a:off x="646111" y="452718"/>
            <a:ext cx="9404723" cy="1400530"/>
          </a:xfrm>
        </p:spPr>
        <p:txBody>
          <a:bodyPr>
            <a:normAutofit/>
          </a:bodyPr>
          <a:lstStyle/>
          <a:p>
            <a:r>
              <a:rPr lang="en-US" dirty="0"/>
              <a:t>Program Cost </a:t>
            </a:r>
          </a:p>
        </p:txBody>
      </p:sp>
      <p:sp>
        <p:nvSpPr>
          <p:cNvPr id="3" name="Content Placeholder 2">
            <a:extLst>
              <a:ext uri="{FF2B5EF4-FFF2-40B4-BE49-F238E27FC236}">
                <a16:creationId xmlns:a16="http://schemas.microsoft.com/office/drawing/2014/main" id="{786F2B65-AFC8-46E2-9446-49C60780FFBD}"/>
              </a:ext>
            </a:extLst>
          </p:cNvPr>
          <p:cNvSpPr>
            <a:spLocks noGrp="1"/>
          </p:cNvSpPr>
          <p:nvPr>
            <p:ph idx="1"/>
          </p:nvPr>
        </p:nvSpPr>
        <p:spPr>
          <a:xfrm>
            <a:off x="1103312" y="2052918"/>
            <a:ext cx="5362004" cy="4195481"/>
          </a:xfrm>
        </p:spPr>
        <p:txBody>
          <a:bodyPr anchor="ctr">
            <a:normAutofit/>
          </a:bodyPr>
          <a:lstStyle/>
          <a:p>
            <a:r>
              <a:rPr lang="en-US" sz="1800" dirty="0">
                <a:latin typeface="Century" panose="02040604050505020304" pitchFamily="18" charset="0"/>
              </a:rPr>
              <a:t>Includes; accommodations in Ireland, bus transportation, some meals, tours and up to 6 credits. $3,720 </a:t>
            </a:r>
          </a:p>
          <a:p>
            <a:r>
              <a:rPr lang="en-US" sz="1800" dirty="0">
                <a:latin typeface="Century" panose="02040604050505020304" pitchFamily="18" charset="0"/>
              </a:rPr>
              <a:t>Students are responsible for their own Airfare </a:t>
            </a:r>
          </a:p>
          <a:p>
            <a:r>
              <a:rPr lang="en-US" sz="1800" dirty="0">
                <a:latin typeface="Century" panose="02040604050505020304" pitchFamily="18" charset="0"/>
              </a:rPr>
              <a:t>Apply for: $1,000 scholarship from the College of Business available to SHL and other business  students. </a:t>
            </a:r>
          </a:p>
          <a:p>
            <a:r>
              <a:rPr lang="en-US" sz="1800" dirty="0">
                <a:latin typeface="Century" panose="02040604050505020304" pitchFamily="18" charset="0"/>
              </a:rPr>
              <a:t>SHL students can apply for the </a:t>
            </a:r>
            <a:r>
              <a:rPr lang="en-US" sz="1800" b="1" dirty="0">
                <a:latin typeface="Century" panose="02040604050505020304" pitchFamily="18" charset="0"/>
              </a:rPr>
              <a:t>Daly Scholarship: One student will receive the full amount of the SHL Program.  </a:t>
            </a:r>
          </a:p>
        </p:txBody>
      </p:sp>
      <p:pic>
        <p:nvPicPr>
          <p:cNvPr id="4" name="Picture 3" descr="Antique 1870 Map of Great Britain and Ireland">
            <a:extLst>
              <a:ext uri="{FF2B5EF4-FFF2-40B4-BE49-F238E27FC236}">
                <a16:creationId xmlns:a16="http://schemas.microsoft.com/office/drawing/2014/main" id="{9E0941D9-801F-4CD1-8616-36E6B46C0FA6}"/>
              </a:ext>
            </a:extLst>
          </p:cNvPr>
          <p:cNvPicPr/>
          <p:nvPr/>
        </p:nvPicPr>
        <p:blipFill rotWithShape="1">
          <a:blip r:embed="rId3">
            <a:extLst>
              <a:ext uri="{28A0092B-C50C-407E-A947-70E740481C1C}">
                <a14:useLocalDpi xmlns:a14="http://schemas.microsoft.com/office/drawing/2010/main" val="0"/>
              </a:ext>
            </a:extLst>
          </a:blip>
          <a:srcRect l="983" r="2466" b="1"/>
          <a:stretch/>
        </p:blipFill>
        <p:spPr bwMode="auto">
          <a:xfrm>
            <a:off x="7113017" y="2052917"/>
            <a:ext cx="2936836" cy="4195481"/>
          </a:xfrm>
          <a:prstGeom prst="rect">
            <a:avLst/>
          </a:prstGeom>
          <a:solidFill>
            <a:srgbClr val="FFFFFF">
              <a:shade val="85000"/>
            </a:srgbClr>
          </a:solid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71191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8" name="Rectangle 11">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B68A44B-11E8-49A5-922D-837D8C176E48}"/>
              </a:ext>
            </a:extLst>
          </p:cNvPr>
          <p:cNvSpPr>
            <a:spLocks noGrp="1"/>
          </p:cNvSpPr>
          <p:nvPr>
            <p:ph type="title"/>
          </p:nvPr>
        </p:nvSpPr>
        <p:spPr>
          <a:xfrm>
            <a:off x="648930" y="629267"/>
            <a:ext cx="9252154" cy="1016654"/>
          </a:xfrm>
        </p:spPr>
        <p:txBody>
          <a:bodyPr>
            <a:normAutofit/>
          </a:bodyPr>
          <a:lstStyle/>
          <a:p>
            <a:pPr>
              <a:lnSpc>
                <a:spcPct val="90000"/>
              </a:lnSpc>
            </a:pPr>
            <a:r>
              <a:rPr lang="en-US" sz="2600" b="1" dirty="0">
                <a:solidFill>
                  <a:srgbClr val="EBEBEB"/>
                </a:solidFill>
              </a:rPr>
              <a:t>Undergraduate course selection; maximum of 6 credits  </a:t>
            </a:r>
            <a:br>
              <a:rPr lang="en-US" sz="2600" dirty="0">
                <a:solidFill>
                  <a:srgbClr val="EBEBEB"/>
                </a:solidFill>
              </a:rPr>
            </a:br>
            <a:endParaRPr lang="en-US" sz="2600" dirty="0">
              <a:solidFill>
                <a:srgbClr val="EBEBEB"/>
              </a:solidFill>
            </a:endParaRPr>
          </a:p>
        </p:txBody>
      </p:sp>
      <p:sp useBgFill="1">
        <p:nvSpPr>
          <p:cNvPr id="11" name="Freeform: Shape 15">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Picture 4">
            <a:extLst>
              <a:ext uri="{FF2B5EF4-FFF2-40B4-BE49-F238E27FC236}">
                <a16:creationId xmlns:a16="http://schemas.microsoft.com/office/drawing/2014/main" id="{94606628-4648-423A-BE16-A913694A1815}"/>
              </a:ext>
            </a:extLst>
          </p:cNvPr>
          <p:cNvPicPr>
            <a:picLocks noChangeAspect="1"/>
          </p:cNvPicPr>
          <p:nvPr/>
        </p:nvPicPr>
        <p:blipFill rotWithShape="1">
          <a:blip r:embed="rId2"/>
          <a:srcRect l="4767" r="-1" b="-1"/>
          <a:stretch/>
        </p:blipFill>
        <p:spPr>
          <a:xfrm>
            <a:off x="653484" y="3184383"/>
            <a:ext cx="3413845" cy="2389813"/>
          </a:xfrm>
          <a:prstGeom prst="rect">
            <a:avLst/>
          </a:prstGeom>
          <a:effectLst/>
        </p:spPr>
      </p:pic>
      <p:sp>
        <p:nvSpPr>
          <p:cNvPr id="3" name="Content Placeholder 2">
            <a:extLst>
              <a:ext uri="{FF2B5EF4-FFF2-40B4-BE49-F238E27FC236}">
                <a16:creationId xmlns:a16="http://schemas.microsoft.com/office/drawing/2014/main" id="{452004F6-82B9-4FE9-A139-A32610738844}"/>
              </a:ext>
            </a:extLst>
          </p:cNvPr>
          <p:cNvSpPr>
            <a:spLocks noGrp="1"/>
          </p:cNvSpPr>
          <p:nvPr>
            <p:ph idx="1"/>
          </p:nvPr>
        </p:nvSpPr>
        <p:spPr>
          <a:xfrm>
            <a:off x="4389416" y="2548281"/>
            <a:ext cx="7154279" cy="3658689"/>
          </a:xfrm>
        </p:spPr>
        <p:txBody>
          <a:bodyPr>
            <a:normAutofit/>
          </a:bodyPr>
          <a:lstStyle/>
          <a:p>
            <a:pPr>
              <a:lnSpc>
                <a:spcPct val="90000"/>
              </a:lnSpc>
            </a:pPr>
            <a:r>
              <a:rPr lang="en-US" sz="1900" b="1" dirty="0">
                <a:latin typeface="Century" panose="02040604050505020304" pitchFamily="18" charset="0"/>
              </a:rPr>
              <a:t>Summer Study Abroad Selections</a:t>
            </a:r>
            <a:endParaRPr lang="en-US" sz="1900" dirty="0">
              <a:latin typeface="Century" panose="02040604050505020304" pitchFamily="18" charset="0"/>
            </a:endParaRPr>
          </a:p>
          <a:p>
            <a:pPr lvl="0">
              <a:lnSpc>
                <a:spcPct val="90000"/>
              </a:lnSpc>
            </a:pPr>
            <a:r>
              <a:rPr lang="en-US" sz="1900" dirty="0">
                <a:latin typeface="Century" panose="02040604050505020304" pitchFamily="18" charset="0"/>
              </a:rPr>
              <a:t>HMGT 2170 - Hospitality Services Management</a:t>
            </a:r>
          </a:p>
          <a:p>
            <a:pPr lvl="0">
              <a:lnSpc>
                <a:spcPct val="90000"/>
              </a:lnSpc>
            </a:pPr>
            <a:r>
              <a:rPr lang="en-US" sz="1900" dirty="0">
                <a:latin typeface="Century" panose="02040604050505020304" pitchFamily="18" charset="0"/>
              </a:rPr>
              <a:t>HMGT 3200 - Dimensions of Tourism</a:t>
            </a:r>
          </a:p>
          <a:p>
            <a:pPr lvl="0">
              <a:lnSpc>
                <a:spcPct val="90000"/>
              </a:lnSpc>
            </a:pPr>
            <a:r>
              <a:rPr lang="en-US" sz="1900" dirty="0">
                <a:latin typeface="Century" panose="02040604050505020304" pitchFamily="18" charset="0"/>
              </a:rPr>
              <a:t>HMGT 4200 - Travel and Tourism Management</a:t>
            </a:r>
          </a:p>
          <a:p>
            <a:pPr lvl="0">
              <a:lnSpc>
                <a:spcPct val="90000"/>
              </a:lnSpc>
            </a:pPr>
            <a:r>
              <a:rPr lang="en-US" sz="1900" dirty="0">
                <a:latin typeface="Century" panose="02040604050505020304" pitchFamily="18" charset="0"/>
              </a:rPr>
              <a:t>HMGT 4900 - Independent Study in Lodging</a:t>
            </a:r>
          </a:p>
          <a:p>
            <a:pPr lvl="0">
              <a:lnSpc>
                <a:spcPct val="90000"/>
              </a:lnSpc>
            </a:pPr>
            <a:r>
              <a:rPr lang="en-US" sz="1900" dirty="0">
                <a:latin typeface="Century" panose="02040604050505020304" pitchFamily="18" charset="0"/>
              </a:rPr>
              <a:t>HMGT 4901 - Independent Study in Food and Beverage</a:t>
            </a:r>
          </a:p>
          <a:p>
            <a:pPr lvl="0">
              <a:lnSpc>
                <a:spcPct val="90000"/>
              </a:lnSpc>
            </a:pPr>
            <a:r>
              <a:rPr lang="en-US" sz="1900" dirty="0">
                <a:latin typeface="Century" panose="02040604050505020304" pitchFamily="18" charset="0"/>
              </a:rPr>
              <a:t>HMGT 4902 - Independent Study in Conventions and Special Events</a:t>
            </a:r>
          </a:p>
          <a:p>
            <a:pPr lvl="0">
              <a:lnSpc>
                <a:spcPct val="90000"/>
              </a:lnSpc>
            </a:pPr>
            <a:r>
              <a:rPr lang="en-US" sz="1900" dirty="0">
                <a:latin typeface="Century" panose="02040604050505020304" pitchFamily="18" charset="0"/>
              </a:rPr>
              <a:t>HMGT 4905 - Hospitality Management International Experience</a:t>
            </a:r>
          </a:p>
          <a:p>
            <a:pPr>
              <a:lnSpc>
                <a:spcPct val="90000"/>
              </a:lnSpc>
            </a:pPr>
            <a:endParaRPr lang="en-US" sz="1900" dirty="0"/>
          </a:p>
        </p:txBody>
      </p:sp>
    </p:spTree>
    <p:extLst>
      <p:ext uri="{BB962C8B-B14F-4D97-AF65-F5344CB8AC3E}">
        <p14:creationId xmlns:p14="http://schemas.microsoft.com/office/powerpoint/2010/main" val="148877066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E662-2C08-4FC6-A9FD-25DAADEF82E9}"/>
              </a:ext>
            </a:extLst>
          </p:cNvPr>
          <p:cNvSpPr>
            <a:spLocks noGrp="1"/>
          </p:cNvSpPr>
          <p:nvPr>
            <p:ph type="title"/>
          </p:nvPr>
        </p:nvSpPr>
        <p:spPr>
          <a:xfrm>
            <a:off x="648930" y="629266"/>
            <a:ext cx="9252154" cy="1223983"/>
          </a:xfrm>
        </p:spPr>
        <p:txBody>
          <a:bodyPr>
            <a:normAutofit/>
          </a:bodyPr>
          <a:lstStyle/>
          <a:p>
            <a:pPr>
              <a:lnSpc>
                <a:spcPct val="90000"/>
              </a:lnSpc>
            </a:pPr>
            <a:r>
              <a:rPr lang="en-US" sz="2600" b="1" dirty="0"/>
              <a:t>Graduate course selection: </a:t>
            </a:r>
            <a:br>
              <a:rPr lang="en-US" sz="2600" b="1" dirty="0"/>
            </a:br>
            <a:r>
              <a:rPr lang="en-US" sz="2600" b="1" dirty="0"/>
              <a:t>maximum of 6 credits </a:t>
            </a:r>
            <a:br>
              <a:rPr lang="en-US" sz="2600" dirty="0"/>
            </a:br>
            <a:endParaRPr lang="en-US" sz="2600" dirty="0"/>
          </a:p>
        </p:txBody>
      </p:sp>
      <p:pic>
        <p:nvPicPr>
          <p:cNvPr id="5" name="Picture 4">
            <a:extLst>
              <a:ext uri="{FF2B5EF4-FFF2-40B4-BE49-F238E27FC236}">
                <a16:creationId xmlns:a16="http://schemas.microsoft.com/office/drawing/2014/main" id="{D1441919-FE90-4414-9F26-84DC2AADCB6A}"/>
              </a:ext>
            </a:extLst>
          </p:cNvPr>
          <p:cNvPicPr>
            <a:picLocks noChangeAspect="1"/>
          </p:cNvPicPr>
          <p:nvPr/>
        </p:nvPicPr>
        <p:blipFill rotWithShape="1">
          <a:blip r:embed="rId3"/>
          <a:srcRect t="6737" r="-2" b="6021"/>
          <a:stretch/>
        </p:blipFill>
        <p:spPr>
          <a:xfrm>
            <a:off x="648930" y="2052213"/>
            <a:ext cx="3991900"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1EEE86A8-1456-4EAF-8C61-DC167CFFFDAF}"/>
              </a:ext>
            </a:extLst>
          </p:cNvPr>
          <p:cNvSpPr>
            <a:spLocks noGrp="1"/>
          </p:cNvSpPr>
          <p:nvPr>
            <p:ph idx="1"/>
          </p:nvPr>
        </p:nvSpPr>
        <p:spPr>
          <a:xfrm>
            <a:off x="5290457" y="2052214"/>
            <a:ext cx="5803129" cy="4196185"/>
          </a:xfrm>
        </p:spPr>
        <p:txBody>
          <a:bodyPr>
            <a:normAutofit/>
          </a:bodyPr>
          <a:lstStyle/>
          <a:p>
            <a:pPr lvl="0">
              <a:lnSpc>
                <a:spcPct val="90000"/>
              </a:lnSpc>
            </a:pPr>
            <a:r>
              <a:rPr lang="en-US" sz="1300" dirty="0">
                <a:latin typeface="Century" panose="02040604050505020304" pitchFamily="18" charset="0"/>
              </a:rPr>
              <a:t>HMGT 6310 - Strategic Management of Conventions and Special Events</a:t>
            </a:r>
          </a:p>
          <a:p>
            <a:pPr lvl="0">
              <a:lnSpc>
                <a:spcPct val="90000"/>
              </a:lnSpc>
            </a:pPr>
            <a:r>
              <a:rPr lang="en-US" sz="1300" dirty="0">
                <a:latin typeface="Century" panose="02040604050505020304" pitchFamily="18" charset="0"/>
              </a:rPr>
              <a:t>HMGT 6400 - Critical Analysis of Food Service and Beverage Management Systems</a:t>
            </a:r>
          </a:p>
          <a:p>
            <a:pPr lvl="0">
              <a:lnSpc>
                <a:spcPct val="90000"/>
              </a:lnSpc>
            </a:pPr>
            <a:r>
              <a:rPr lang="en-US" sz="1300" dirty="0">
                <a:latin typeface="Century" panose="02040604050505020304" pitchFamily="18" charset="0"/>
              </a:rPr>
              <a:t>HMGT 6410 - Strategic Management of Lodging Operations</a:t>
            </a:r>
          </a:p>
          <a:p>
            <a:pPr lvl="0">
              <a:lnSpc>
                <a:spcPct val="90000"/>
              </a:lnSpc>
            </a:pPr>
            <a:r>
              <a:rPr lang="en-US" sz="1300" dirty="0">
                <a:latin typeface="Century" panose="02040604050505020304" pitchFamily="18" charset="0"/>
              </a:rPr>
              <a:t>HMGT 6420 - Current Issues and Strategies in Hospitality Management</a:t>
            </a:r>
          </a:p>
          <a:p>
            <a:pPr lvl="0">
              <a:lnSpc>
                <a:spcPct val="90000"/>
              </a:lnSpc>
            </a:pPr>
            <a:r>
              <a:rPr lang="en-US" sz="1300" dirty="0">
                <a:latin typeface="Century" panose="02040604050505020304" pitchFamily="18" charset="0"/>
              </a:rPr>
              <a:t>SUTO 6000 - Principles of Tourism and Sustainability</a:t>
            </a:r>
          </a:p>
          <a:p>
            <a:pPr lvl="0">
              <a:lnSpc>
                <a:spcPct val="90000"/>
              </a:lnSpc>
            </a:pPr>
            <a:r>
              <a:rPr lang="en-US" sz="1300" dirty="0">
                <a:latin typeface="Century" panose="02040604050505020304" pitchFamily="18" charset="0"/>
              </a:rPr>
              <a:t>SUTO 6200 - Development and Management of Sustainable Tourism</a:t>
            </a:r>
          </a:p>
          <a:p>
            <a:pPr lvl="0">
              <a:lnSpc>
                <a:spcPct val="90000"/>
              </a:lnSpc>
            </a:pPr>
            <a:r>
              <a:rPr lang="en-US" sz="1300" dirty="0">
                <a:latin typeface="Century" panose="02040604050505020304" pitchFamily="18" charset="0"/>
              </a:rPr>
              <a:t>SUTO 6300 - Policy and Planning for Sustainable Tourism</a:t>
            </a:r>
          </a:p>
          <a:p>
            <a:pPr lvl="0">
              <a:lnSpc>
                <a:spcPct val="90000"/>
              </a:lnSpc>
            </a:pPr>
            <a:r>
              <a:rPr lang="en-US" sz="1300" dirty="0">
                <a:latin typeface="Century" panose="02040604050505020304" pitchFamily="18" charset="0"/>
              </a:rPr>
              <a:t>SUTO 6600 - Study Abroad in International Sustainable Tourism and Management</a:t>
            </a:r>
          </a:p>
          <a:p>
            <a:pPr lvl="0">
              <a:lnSpc>
                <a:spcPct val="90000"/>
              </a:lnSpc>
            </a:pPr>
            <a:r>
              <a:rPr lang="en-US" sz="1300" dirty="0">
                <a:latin typeface="Century" panose="02040604050505020304" pitchFamily="18" charset="0"/>
              </a:rPr>
              <a:t>SUTO 6610 - Sustainable Tourism Field Studies in Regional and National Settings</a:t>
            </a:r>
          </a:p>
          <a:p>
            <a:pPr lvl="0">
              <a:lnSpc>
                <a:spcPct val="90000"/>
              </a:lnSpc>
            </a:pPr>
            <a:r>
              <a:rPr lang="en-US" sz="1300" dirty="0">
                <a:latin typeface="Century" panose="02040604050505020304" pitchFamily="18" charset="0"/>
              </a:rPr>
              <a:t>SUTO 6710 - Special Topics in Sustainable Tourism</a:t>
            </a:r>
          </a:p>
          <a:p>
            <a:pPr>
              <a:lnSpc>
                <a:spcPct val="90000"/>
              </a:lnSpc>
            </a:pPr>
            <a:endParaRPr lang="en-US" sz="1300" dirty="0"/>
          </a:p>
        </p:txBody>
      </p:sp>
    </p:spTree>
    <p:extLst>
      <p:ext uri="{BB962C8B-B14F-4D97-AF65-F5344CB8AC3E}">
        <p14:creationId xmlns:p14="http://schemas.microsoft.com/office/powerpoint/2010/main" val="422533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23">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5">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dirty="0">
              <a:solidFill>
                <a:schemeClr val="tx1"/>
              </a:solidFill>
            </a:endParaRPr>
          </a:p>
        </p:txBody>
      </p:sp>
      <p:pic>
        <p:nvPicPr>
          <p:cNvPr id="7" name="Content Placeholder 6" descr="A statue in front of a building&#10;&#10;Description automatically generated">
            <a:extLst>
              <a:ext uri="{FF2B5EF4-FFF2-40B4-BE49-F238E27FC236}">
                <a16:creationId xmlns:a16="http://schemas.microsoft.com/office/drawing/2014/main" id="{82518E70-4453-426B-90AB-6829A312F5D6}"/>
              </a:ext>
            </a:extLst>
          </p:cNvPr>
          <p:cNvPicPr>
            <a:picLocks noGrp="1" noChangeAspect="1"/>
          </p:cNvPicPr>
          <p:nvPr>
            <p:ph idx="1"/>
          </p:nvPr>
        </p:nvPicPr>
        <p:blipFill rotWithShape="1">
          <a:blip r:embed="rId6"/>
          <a:srcRect t="9834" r="-1" b="21438"/>
          <a:stretch/>
        </p:blipFill>
        <p:spPr>
          <a:xfrm>
            <a:off x="635458" y="640081"/>
            <a:ext cx="8477377" cy="3291844"/>
          </a:xfrm>
          <a:prstGeom prst="rect">
            <a:avLst/>
          </a:prstGeom>
          <a:effectLst/>
        </p:spPr>
      </p:pic>
      <p:sp>
        <p:nvSpPr>
          <p:cNvPr id="25" name="Freeform: Shape 29">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4AEE1A-AFF9-4F34-94C8-43C22A5AFD1C}"/>
              </a:ext>
            </a:extLst>
          </p:cNvPr>
          <p:cNvSpPr>
            <a:spLocks noGrp="1"/>
          </p:cNvSpPr>
          <p:nvPr>
            <p:ph type="title"/>
          </p:nvPr>
        </p:nvSpPr>
        <p:spPr>
          <a:xfrm>
            <a:off x="636916" y="4854346"/>
            <a:ext cx="9149350" cy="868026"/>
          </a:xfrm>
        </p:spPr>
        <p:txBody>
          <a:bodyPr vert="horz" lIns="91440" tIns="45720" rIns="91440" bIns="45720" rtlCol="0" anchor="b">
            <a:normAutofit/>
          </a:bodyPr>
          <a:lstStyle/>
          <a:p>
            <a:r>
              <a:rPr lang="en-US" sz="4800" b="0" i="0" kern="1200" dirty="0">
                <a:solidFill>
                  <a:srgbClr val="EBEBEB"/>
                </a:solidFill>
                <a:latin typeface="+mj-lt"/>
                <a:ea typeface="+mj-ea"/>
                <a:cs typeface="+mj-cs"/>
              </a:rPr>
              <a:t>Cork  </a:t>
            </a:r>
          </a:p>
        </p:txBody>
      </p:sp>
    </p:spTree>
    <p:extLst>
      <p:ext uri="{BB962C8B-B14F-4D97-AF65-F5344CB8AC3E}">
        <p14:creationId xmlns:p14="http://schemas.microsoft.com/office/powerpoint/2010/main" val="295794500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2" name="Rectangle 4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dirty="0">
              <a:solidFill>
                <a:schemeClr val="tx1"/>
              </a:solidFill>
            </a:endParaRPr>
          </a:p>
        </p:txBody>
      </p:sp>
      <p:pic>
        <p:nvPicPr>
          <p:cNvPr id="7" name="Content Placeholder 6" descr="A sunset in the background&#10;&#10;Description automatically generated">
            <a:extLst>
              <a:ext uri="{FF2B5EF4-FFF2-40B4-BE49-F238E27FC236}">
                <a16:creationId xmlns:a16="http://schemas.microsoft.com/office/drawing/2014/main" id="{FDEB54FD-9269-4A1E-BAA7-19A7FD80F470}"/>
              </a:ext>
            </a:extLst>
          </p:cNvPr>
          <p:cNvPicPr>
            <a:picLocks noGrp="1" noChangeAspect="1"/>
          </p:cNvPicPr>
          <p:nvPr>
            <p:ph idx="1"/>
          </p:nvPr>
        </p:nvPicPr>
        <p:blipFill rotWithShape="1">
          <a:blip r:embed="rId6"/>
          <a:srcRect l="4715" r="-1" b="-1"/>
          <a:stretch/>
        </p:blipFill>
        <p:spPr>
          <a:xfrm>
            <a:off x="635458" y="640081"/>
            <a:ext cx="8477393" cy="3291844"/>
          </a:xfrm>
          <a:prstGeom prst="rect">
            <a:avLst/>
          </a:prstGeom>
          <a:effectLst/>
        </p:spPr>
      </p:pic>
      <p:sp>
        <p:nvSpPr>
          <p:cNvPr id="48" name="Freeform: Shape 4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B99A22-350F-4454-9C5F-822FD33FFE57}"/>
              </a:ext>
            </a:extLst>
          </p:cNvPr>
          <p:cNvSpPr>
            <a:spLocks noGrp="1"/>
          </p:cNvSpPr>
          <p:nvPr>
            <p:ph type="title"/>
          </p:nvPr>
        </p:nvSpPr>
        <p:spPr>
          <a:xfrm>
            <a:off x="636916" y="4854346"/>
            <a:ext cx="9149350" cy="868026"/>
          </a:xfrm>
        </p:spPr>
        <p:txBody>
          <a:bodyPr vert="horz" lIns="91440" tIns="45720" rIns="91440" bIns="45720" rtlCol="0" anchor="b">
            <a:normAutofit/>
          </a:bodyPr>
          <a:lstStyle/>
          <a:p>
            <a:r>
              <a:rPr lang="en-US" sz="4800" b="0" i="0" kern="1200" dirty="0">
                <a:solidFill>
                  <a:srgbClr val="EBEBEB"/>
                </a:solidFill>
                <a:latin typeface="+mj-lt"/>
                <a:ea typeface="+mj-ea"/>
                <a:cs typeface="+mj-cs"/>
              </a:rPr>
              <a:t>Killarney </a:t>
            </a:r>
          </a:p>
        </p:txBody>
      </p:sp>
    </p:spTree>
    <p:extLst>
      <p:ext uri="{BB962C8B-B14F-4D97-AF65-F5344CB8AC3E}">
        <p14:creationId xmlns:p14="http://schemas.microsoft.com/office/powerpoint/2010/main" val="169468583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3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2" name="Oval 4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4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8" name="Rectangle 4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089D0CA6-03D3-400B-9666-641C3277BBC0}"/>
              </a:ext>
            </a:extLst>
          </p:cNvPr>
          <p:cNvPicPr>
            <a:picLocks noChangeAspect="1"/>
          </p:cNvPicPr>
          <p:nvPr/>
        </p:nvPicPr>
        <p:blipFill rotWithShape="1">
          <a:blip r:embed="rId7"/>
          <a:srcRect l="322" r="5574"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5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dirty="0">
              <a:solidFill>
                <a:schemeClr val="tx1"/>
              </a:solidFill>
            </a:endParaRPr>
          </a:p>
        </p:txBody>
      </p:sp>
      <p:sp>
        <p:nvSpPr>
          <p:cNvPr id="52" name="Freeform: Shape 5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CD31FB-95D9-4E73-9DB3-700764B0F38B}"/>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dirty="0">
                <a:solidFill>
                  <a:srgbClr val="EBEBEB"/>
                </a:solidFill>
              </a:rPr>
              <a:t>Killarney National Park </a:t>
            </a:r>
          </a:p>
        </p:txBody>
      </p:sp>
    </p:spTree>
    <p:extLst>
      <p:ext uri="{BB962C8B-B14F-4D97-AF65-F5344CB8AC3E}">
        <p14:creationId xmlns:p14="http://schemas.microsoft.com/office/powerpoint/2010/main" val="342022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178</TotalTime>
  <Words>540</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vt:lpstr>
      <vt:lpstr>Century Gothic</vt:lpstr>
      <vt:lpstr>Wingdings 3</vt:lpstr>
      <vt:lpstr>Ion</vt:lpstr>
      <vt:lpstr>Sustainable Ireland  Tourism &amp;  Hospitality</vt:lpstr>
      <vt:lpstr>Dates:  May 8-19, 2023</vt:lpstr>
      <vt:lpstr>Sustainable Ireland </vt:lpstr>
      <vt:lpstr>Program Cost </vt:lpstr>
      <vt:lpstr>Undergraduate course selection; maximum of 6 credits   </vt:lpstr>
      <vt:lpstr>Graduate course selection:  maximum of 6 credits  </vt:lpstr>
      <vt:lpstr>Cork  </vt:lpstr>
      <vt:lpstr>Killarney </vt:lpstr>
      <vt:lpstr>Killarney National Park </vt:lpstr>
      <vt:lpstr>Rings of Kerry </vt:lpstr>
      <vt:lpstr>Cliffs of Moher </vt:lpstr>
      <vt:lpstr>Dublin </vt:lpstr>
      <vt:lpstr>Dublin</vt:lpstr>
      <vt:lpstr>Return and depart from Dublin </vt:lpstr>
      <vt:lpstr>Questions? </vt:lpstr>
      <vt:lpstr>Pirates Abroad http://piratesabroad.ecu.edu/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Ireland  Tourism &amp;  Hospitality</dc:title>
  <dc:creator>O'Halloran, Robert</dc:creator>
  <cp:lastModifiedBy>O'Halloran, Bob</cp:lastModifiedBy>
  <cp:revision>7</cp:revision>
  <cp:lastPrinted>2022-09-27T12:24:58Z</cp:lastPrinted>
  <dcterms:created xsi:type="dcterms:W3CDTF">2019-09-11T19:16:59Z</dcterms:created>
  <dcterms:modified xsi:type="dcterms:W3CDTF">2022-09-27T13:57:20Z</dcterms:modified>
</cp:coreProperties>
</file>